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44"/>
  </p:notesMasterIdLst>
  <p:handoutMasterIdLst>
    <p:handoutMasterId r:id="rId45"/>
  </p:handoutMasterIdLst>
  <p:sldIdLst>
    <p:sldId id="256" r:id="rId3"/>
    <p:sldId id="263" r:id="rId4"/>
    <p:sldId id="311" r:id="rId5"/>
    <p:sldId id="312" r:id="rId6"/>
    <p:sldId id="281" r:id="rId7"/>
    <p:sldId id="282" r:id="rId8"/>
    <p:sldId id="283" r:id="rId9"/>
    <p:sldId id="284" r:id="rId10"/>
    <p:sldId id="285" r:id="rId11"/>
    <p:sldId id="309" r:id="rId12"/>
    <p:sldId id="287" r:id="rId13"/>
    <p:sldId id="288" r:id="rId14"/>
    <p:sldId id="289" r:id="rId15"/>
    <p:sldId id="290" r:id="rId16"/>
    <p:sldId id="313" r:id="rId17"/>
    <p:sldId id="314" r:id="rId18"/>
    <p:sldId id="291" r:id="rId19"/>
    <p:sldId id="292" r:id="rId20"/>
    <p:sldId id="293" r:id="rId21"/>
    <p:sldId id="294" r:id="rId22"/>
    <p:sldId id="310" r:id="rId23"/>
    <p:sldId id="319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18" r:id="rId32"/>
    <p:sldId id="302" r:id="rId33"/>
    <p:sldId id="303" r:id="rId34"/>
    <p:sldId id="304" r:id="rId35"/>
    <p:sldId id="305" r:id="rId36"/>
    <p:sldId id="315" r:id="rId37"/>
    <p:sldId id="316" r:id="rId38"/>
    <p:sldId id="317" r:id="rId39"/>
    <p:sldId id="306" r:id="rId40"/>
    <p:sldId id="307" r:id="rId41"/>
    <p:sldId id="308" r:id="rId42"/>
    <p:sldId id="280" r:id="rId43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4" d="100"/>
          <a:sy n="94" d="100"/>
        </p:scale>
        <p:origin x="-696" y="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BDAD273-BA55-4100-A06B-63FA7504A8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46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8900BC-1B7D-4E9C-B674-17AD08DFC17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0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 smtClean="0">
                <a:solidFill>
                  <a:srgbClr val="FFFFFF"/>
                </a:solidFill>
                <a:latin typeface="Calibri" pitchFamily="34" charset="0"/>
              </a:rPr>
              <a:t>Globalcode – O</a:t>
            </a:r>
            <a:r>
              <a:rPr lang="pt-BR" sz="1400" smtClean="0">
                <a:solidFill>
                  <a:srgbClr val="FFFFFF"/>
                </a:solidFill>
                <a:latin typeface="EurostileT" pitchFamily="2" charset="0"/>
              </a:rPr>
              <a:t>pen4education</a:t>
            </a:r>
          </a:p>
        </p:txBody>
      </p:sp>
      <p:grpSp>
        <p:nvGrpSpPr>
          <p:cNvPr id="5" name="Group 59"/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/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7" name="Rectangle 46"/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8" name="Rectangle 47"/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9" name="Rectangle 48"/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" name="Rectangle 49"/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1" name="Rectangle 50"/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2" name="Group 60"/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/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4" name="Rectangle 62"/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5" name="Rectangle 63"/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6" name="Rectangle 64"/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7" name="Rectangle 65"/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8" name="Rectangle 66"/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19" name="Picture 3" descr="I:\TDC2017\Logos\TDC2017\logo-tdc-vertical-A4.em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 smtClean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166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83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7714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96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81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98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7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4713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3850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48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804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126F7-B79B-49DB-87B6-B343E0441DFD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3E9C3-50F9-4308-A6AB-528EAE7495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408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EF756-6F2C-438F-BC0F-65F8BE3813C9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51B35-0A3D-48E2-8F99-93F545D669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028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4E0EA-FC69-4E65-AC0C-176B350D7EDA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63C46-5CC5-4FD7-AF7F-8C236E371F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284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5E75-361A-43D3-AEE5-E115864F9DBE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9777B-A634-4B7E-A705-B3C0C801EA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866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AC71-9339-4926-889D-68D028394481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C9491-134D-4295-AF41-318A4A4496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751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91CBB-59B9-48DF-8664-4997E5D0B808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4B7DF-ADFC-4567-AF83-AB68E569FF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550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4841E-77E0-4DC5-9798-30D822515E49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CE576-4190-48C7-A149-696AD77EE2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703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7AFCA-CA4C-470C-9847-C8C5384EB13A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0F1CF-E0A1-47BD-A308-3465EED70E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807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B2DC-1BF3-451A-9597-2DFD15FB2E3F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BD7BB-84F0-4664-9516-800F6280F8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82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E9D7B-7700-42ED-92CA-D49C043E4E12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27524-F0A9-4D1B-AE85-3C55B57EFD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73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69726-EE20-4101-A8F0-1C8389BDA918}" type="datetimeFigureOut">
              <a:rPr lang="pt-BR"/>
              <a:pPr>
                <a:defRPr/>
              </a:pPr>
              <a:t>08/12/2018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3CEB9-58EE-4FCF-9B9D-47CABE9C57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 smtClean="0">
                <a:solidFill>
                  <a:srgbClr val="FFFFFF"/>
                </a:solidFill>
                <a:latin typeface="Calibri" pitchFamily="34" charset="0"/>
              </a:rPr>
              <a:t>Globalcode – O</a:t>
            </a:r>
            <a:r>
              <a:rPr lang="pt-BR" sz="1400" smtClean="0">
                <a:solidFill>
                  <a:srgbClr val="FFFFFF"/>
                </a:solidFill>
                <a:latin typeface="EurostileT" pitchFamily="2" charset="0"/>
              </a:rPr>
              <a:t>pen4education</a:t>
            </a:r>
          </a:p>
        </p:txBody>
      </p:sp>
      <p:grpSp>
        <p:nvGrpSpPr>
          <p:cNvPr id="1029" name="Group 56"/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/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9" name="Rectangle 58"/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40" name="Rectangle 59"/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1" name="Rectangle 60"/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2" name="Rectangle 61"/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43" name="Rectangle 62"/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grpSp>
        <p:nvGrpSpPr>
          <p:cNvPr id="1030" name="Group 63"/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/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3" name="Rectangle 65"/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34" name="Rectangle 66"/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5" name="Rectangle 67"/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6" name="Rectangle 68"/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1037" name="Rectangle 69"/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  <p:pic>
        <p:nvPicPr>
          <p:cNvPr id="1031" name="Picture 21" descr="I:\TDC2017\Logos\TDC2017\logo-tdc-horizontal-A4.em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yym4DGfZDt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goo.gl/2KqNf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oatthegoat.co.nz/" TargetMode="External"/><Relationship Id="rId2" Type="http://schemas.openxmlformats.org/officeDocument/2006/relationships/hyperlink" Target="https://threejs.org/examples/webgl_geometry_colors_json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pple.com/arkit/" TargetMode="External"/><Relationship Id="rId2" Type="http://schemas.openxmlformats.org/officeDocument/2006/relationships/hyperlink" Target="https://github.com/jeromeetienne/AR.j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artoolkit/jsartoolkit5" TargetMode="External"/><Relationship Id="rId4" Type="http://schemas.openxmlformats.org/officeDocument/2006/relationships/hyperlink" Target="https://www.apple.com/br/ios/augmented-reality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nyatla.jp/nyartoolkit/wp/" TargetMode="External"/><Relationship Id="rId2" Type="http://schemas.openxmlformats.org/officeDocument/2006/relationships/hyperlink" Target="https://github.com/kig/JSARToolKi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tl.washington.edu/artoolkit/" TargetMode="External"/><Relationship Id="rId4" Type="http://schemas.openxmlformats.org/officeDocument/2006/relationships/hyperlink" Target="http://www.libspark.org/wiki/saqoosha/FLARToolKit/en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tml5rocks.com/pt/tutorials/webgl/jsartoolkit_webrtc/" TargetMode="External"/><Relationship Id="rId2" Type="http://schemas.openxmlformats.org/officeDocument/2006/relationships/hyperlink" Target="https://threej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kig/magi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 smtClean="0"/>
              <a:t>Realidade Virtual: </a:t>
            </a:r>
            <a:br>
              <a:rPr lang="pt-BR" altLang="pt-BR" b="1" dirty="0" smtClean="0"/>
            </a:br>
            <a:r>
              <a:rPr lang="pt-BR" altLang="pt-BR" b="1" dirty="0" smtClean="0"/>
              <a:t>Realidade aumentada na Web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subTitle" idx="1"/>
          </p:nvPr>
        </p:nvSpPr>
        <p:spPr>
          <a:xfrm>
            <a:off x="611188" y="4107789"/>
            <a:ext cx="7848600" cy="48137"/>
          </a:xfrm>
        </p:spPr>
        <p:txBody>
          <a:bodyPr/>
          <a:lstStyle/>
          <a:p>
            <a:r>
              <a:rPr lang="pt-BR" altLang="pt-BR" sz="2000" b="1" dirty="0" smtClean="0"/>
              <a:t>Anderson Fernandes (</a:t>
            </a:r>
            <a:r>
              <a:rPr lang="pt-BR" altLang="pt-BR" sz="2000" b="1" dirty="0" err="1" smtClean="0"/>
              <a:t>Burnes</a:t>
            </a:r>
            <a:r>
              <a:rPr lang="pt-BR" altLang="pt-BR" sz="2000" b="1" dirty="0" smtClean="0"/>
              <a:t>)</a:t>
            </a:r>
          </a:p>
        </p:txBody>
      </p:sp>
      <p:sp>
        <p:nvSpPr>
          <p:cNvPr id="14340" name="Text Box 18"/>
          <p:cNvSpPr txBox="1">
            <a:spLocks noChangeArrowheads="1"/>
          </p:cNvSpPr>
          <p:nvPr/>
        </p:nvSpPr>
        <p:spPr bwMode="auto">
          <a:xfrm>
            <a:off x="611188" y="4371950"/>
            <a:ext cx="729666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BR" altLang="pt-BR" dirty="0" smtClean="0"/>
              <a:t>Mestre em Informática (UTFPR) – Desenvolvedor Web desde 1999</a:t>
            </a:r>
          </a:p>
          <a:p>
            <a:pPr algn="ctr" eaLnBrk="1" hangingPunct="1"/>
            <a:r>
              <a:rPr lang="pt-BR" altLang="pt-BR" dirty="0" smtClean="0"/>
              <a:t>Professor de Graduação (2002) e Pós na Área de Web (2007)</a:t>
            </a:r>
            <a:endParaRPr lang="pt-BR" altLang="pt-BR" dirty="0"/>
          </a:p>
          <a:p>
            <a:pPr algn="ctr" eaLnBrk="1" hangingPunct="1"/>
            <a:endParaRPr lang="pt-BR" altLang="pt-BR" dirty="0"/>
          </a:p>
        </p:txBody>
      </p:sp>
      <p:pic>
        <p:nvPicPr>
          <p:cNvPr id="5" name="Picture 5" descr="Burn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873077"/>
            <a:ext cx="1205236" cy="19826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Agenda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dirty="0" smtClean="0"/>
              <a:t>Realidade Aumentada</a:t>
            </a:r>
          </a:p>
          <a:p>
            <a:pPr lvl="1"/>
            <a:r>
              <a:rPr lang="pt-BR" altLang="pt-BR" dirty="0" smtClean="0"/>
              <a:t>Objetivo</a:t>
            </a:r>
          </a:p>
          <a:p>
            <a:pPr lvl="1"/>
            <a:r>
              <a:rPr lang="pt-BR" altLang="pt-BR" dirty="0" smtClean="0"/>
              <a:t>Aplicações</a:t>
            </a:r>
          </a:p>
          <a:p>
            <a:r>
              <a:rPr lang="pt-BR" altLang="pt-BR" dirty="0" smtClean="0"/>
              <a:t>Ferramentas</a:t>
            </a:r>
          </a:p>
          <a:p>
            <a:pPr lvl="1"/>
            <a:r>
              <a:rPr lang="pt-BR" altLang="pt-BR" dirty="0" smtClean="0"/>
              <a:t>Frameworks</a:t>
            </a:r>
          </a:p>
          <a:p>
            <a:pPr lvl="1"/>
            <a:r>
              <a:rPr lang="pt-BR" altLang="pt-BR" dirty="0" smtClean="0"/>
              <a:t>Bibliotecas</a:t>
            </a:r>
          </a:p>
          <a:p>
            <a:pPr lvl="1"/>
            <a:r>
              <a:rPr lang="pt-BR" altLang="pt-BR" dirty="0" smtClean="0"/>
              <a:t>Exemplo prático</a:t>
            </a:r>
          </a:p>
          <a:p>
            <a:pPr lvl="1"/>
            <a:endParaRPr lang="pt-BR" altLang="pt-BR" dirty="0" smtClean="0"/>
          </a:p>
          <a:p>
            <a:pPr lvl="1"/>
            <a:endParaRPr lang="pt-BR" altLang="pt-BR" dirty="0" smtClean="0"/>
          </a:p>
          <a:p>
            <a:endParaRPr lang="pt-BR" altLang="pt-BR" dirty="0" smtClean="0"/>
          </a:p>
          <a:p>
            <a:pPr lvl="3"/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Projeto</a:t>
            </a:r>
            <a:r>
              <a:rPr lang="en-US" dirty="0" smtClean="0"/>
              <a:t> de </a:t>
            </a:r>
            <a:r>
              <a:rPr lang="en-US" dirty="0" err="1" smtClean="0"/>
              <a:t>Mestrado</a:t>
            </a:r>
            <a:endParaRPr lang="en-US" dirty="0" smtClean="0"/>
          </a:p>
          <a:p>
            <a:r>
              <a:rPr lang="en-US" dirty="0" err="1" smtClean="0"/>
              <a:t>SudaRA</a:t>
            </a:r>
            <a:r>
              <a:rPr lang="en-US" dirty="0" smtClean="0"/>
              <a:t> – C++</a:t>
            </a:r>
          </a:p>
          <a:p>
            <a:r>
              <a:rPr lang="en-US" dirty="0" smtClean="0"/>
              <a:t>Game – Quiz</a:t>
            </a:r>
          </a:p>
          <a:p>
            <a:r>
              <a:rPr lang="en-US" dirty="0" err="1" smtClean="0"/>
              <a:t>Sensibilizar</a:t>
            </a:r>
            <a:r>
              <a:rPr lang="en-US" dirty="0" smtClean="0"/>
              <a:t> </a:t>
            </a:r>
            <a:r>
              <a:rPr lang="en-US" dirty="0" err="1" smtClean="0"/>
              <a:t>jovens</a:t>
            </a:r>
            <a:r>
              <a:rPr lang="en-US" dirty="0" smtClean="0"/>
              <a:t> e </a:t>
            </a:r>
            <a:r>
              <a:rPr lang="en-US" dirty="0" err="1" smtClean="0"/>
              <a:t>adolescentes</a:t>
            </a:r>
            <a:r>
              <a:rPr lang="en-US" dirty="0" smtClean="0"/>
              <a:t> </a:t>
            </a:r>
            <a:r>
              <a:rPr lang="en-US" dirty="0" err="1" smtClean="0"/>
              <a:t>quanto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uso</a:t>
            </a:r>
            <a:r>
              <a:rPr lang="en-US" dirty="0" smtClean="0"/>
              <a:t> de </a:t>
            </a:r>
            <a:r>
              <a:rPr lang="en-US" dirty="0" err="1" smtClean="0"/>
              <a:t>drogas</a:t>
            </a:r>
            <a:endParaRPr lang="en-US" dirty="0" smtClean="0"/>
          </a:p>
          <a:p>
            <a:r>
              <a:rPr lang="en-US" dirty="0" smtClean="0"/>
              <a:t>HTML + JS + Bootstrap + </a:t>
            </a:r>
            <a:r>
              <a:rPr lang="en-US" dirty="0" err="1" smtClean="0"/>
              <a:t>jQuery</a:t>
            </a:r>
            <a:r>
              <a:rPr lang="en-US" dirty="0" smtClean="0"/>
              <a:t> + MySQL + PHP</a:t>
            </a:r>
          </a:p>
        </p:txBody>
      </p:sp>
    </p:spTree>
    <p:extLst>
      <p:ext uri="{BB962C8B-B14F-4D97-AF65-F5344CB8AC3E}">
        <p14:creationId xmlns:p14="http://schemas.microsoft.com/office/powerpoint/2010/main" val="27290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38756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 </a:t>
            </a:r>
            <a:r>
              <a:rPr lang="en-US" dirty="0" err="1" smtClean="0"/>
              <a:t>objetos</a:t>
            </a:r>
            <a:r>
              <a:rPr lang="en-US" dirty="0" smtClean="0"/>
              <a:t> </a:t>
            </a:r>
            <a:r>
              <a:rPr lang="en-US" dirty="0" err="1" smtClean="0"/>
              <a:t>virtuais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ambientes</a:t>
            </a:r>
            <a:r>
              <a:rPr lang="en-US" dirty="0" smtClean="0"/>
              <a:t> </a:t>
            </a:r>
            <a:r>
              <a:rPr lang="en-US" dirty="0" err="1" smtClean="0"/>
              <a:t>reais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40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 </a:t>
            </a:r>
            <a:r>
              <a:rPr lang="en-US" dirty="0" err="1" smtClean="0"/>
              <a:t>objetos</a:t>
            </a:r>
            <a:r>
              <a:rPr lang="en-US" dirty="0" smtClean="0"/>
              <a:t> </a:t>
            </a:r>
            <a:r>
              <a:rPr lang="en-US" dirty="0" err="1" smtClean="0"/>
              <a:t>virtuais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ambientes</a:t>
            </a:r>
            <a:r>
              <a:rPr lang="en-US" dirty="0" smtClean="0"/>
              <a:t> </a:t>
            </a:r>
            <a:r>
              <a:rPr lang="en-US" dirty="0" err="1" smtClean="0"/>
              <a:t>reais</a:t>
            </a:r>
            <a:endParaRPr lang="en-US" dirty="0" smtClean="0"/>
          </a:p>
        </p:txBody>
      </p:sp>
      <p:pic>
        <p:nvPicPr>
          <p:cNvPr id="4" name="Picture 3" descr="a54adea8e68a702e73ab7d16c3ecfe11-750x4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30041"/>
            <a:ext cx="5944620" cy="24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8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 a </a:t>
            </a:r>
            <a:r>
              <a:rPr lang="en-US" dirty="0" err="1" smtClean="0"/>
              <a:t>ajuda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de </a:t>
            </a:r>
            <a:r>
              <a:rPr lang="en-US" dirty="0" err="1" smtClean="0"/>
              <a:t>marcadores</a:t>
            </a:r>
            <a:endParaRPr lang="en-US" dirty="0" smtClean="0"/>
          </a:p>
        </p:txBody>
      </p:sp>
      <p:pic>
        <p:nvPicPr>
          <p:cNvPr id="5" name="Picture 4" descr="baseb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5" y="2155031"/>
            <a:ext cx="3810000" cy="2190750"/>
          </a:xfrm>
          <a:prstGeom prst="rect">
            <a:avLst/>
          </a:prstGeom>
        </p:spPr>
      </p:pic>
      <p:pic>
        <p:nvPicPr>
          <p:cNvPr id="6" name="Picture 5" descr="realidad-aumentada-libro-de-texto-e14370464553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157413"/>
            <a:ext cx="4286250" cy="218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Em</a:t>
            </a:r>
            <a:r>
              <a:rPr lang="en-US" dirty="0" smtClean="0"/>
              <a:t> tempo real</a:t>
            </a:r>
          </a:p>
          <a:p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interativo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 err="1" smtClean="0"/>
              <a:t>dimensões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36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Em</a:t>
            </a:r>
            <a:r>
              <a:rPr lang="en-US" dirty="0" smtClean="0"/>
              <a:t> tempo real</a:t>
            </a:r>
          </a:p>
          <a:p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interativo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 err="1" smtClean="0"/>
              <a:t>dimensões</a:t>
            </a:r>
            <a:endParaRPr lang="en-US" dirty="0" smtClean="0"/>
          </a:p>
        </p:txBody>
      </p:sp>
      <p:pic>
        <p:nvPicPr>
          <p:cNvPr id="4" name="Picture 3" descr="250px-Steve_Ballmer_at_CES_2010_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51670"/>
            <a:ext cx="2469444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Em</a:t>
            </a:r>
            <a:r>
              <a:rPr lang="en-US" dirty="0" smtClean="0"/>
              <a:t> tempo real</a:t>
            </a:r>
          </a:p>
          <a:p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interativo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 err="1" smtClean="0"/>
              <a:t>dimensões</a:t>
            </a:r>
            <a:endParaRPr lang="en-US" dirty="0" smtClean="0"/>
          </a:p>
        </p:txBody>
      </p:sp>
      <p:pic>
        <p:nvPicPr>
          <p:cNvPr id="4" name="Picture 3" descr="250px-Steve_Ballmer_at_CES_2010_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51670"/>
            <a:ext cx="2469444" cy="2466975"/>
          </a:xfrm>
          <a:prstGeom prst="rect">
            <a:avLst/>
          </a:prstGeom>
        </p:spPr>
      </p:pic>
      <p:pic>
        <p:nvPicPr>
          <p:cNvPr id="5" name="Picture 4" descr="2S-logo-vertic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380" y="2150950"/>
            <a:ext cx="2491217" cy="18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6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pic>
        <p:nvPicPr>
          <p:cNvPr id="6" name="Picture 5" descr="video-thumbnai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63229"/>
            <a:ext cx="5526270" cy="233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4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pic>
        <p:nvPicPr>
          <p:cNvPr id="6" name="Picture 5" descr="video-thumbnai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1" y="1063229"/>
            <a:ext cx="5526270" cy="2330053"/>
          </a:xfrm>
          <a:prstGeom prst="rect">
            <a:avLst/>
          </a:prstGeom>
        </p:spPr>
      </p:pic>
      <p:pic>
        <p:nvPicPr>
          <p:cNvPr id="4" name="Picture 3" descr="varwwwrpi_csdt_communitymediacms_page_media867sportsanalytics2.png__459x256_q85_subsampling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998" y="2499742"/>
            <a:ext cx="5829300" cy="24384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61095" y="3939902"/>
            <a:ext cx="2274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4"/>
              </a:rPr>
              <a:t>https://</a:t>
            </a:r>
            <a:r>
              <a:rPr lang="pt-BR" dirty="0" smtClean="0">
                <a:hlinkClick r:id="rId4"/>
              </a:rPr>
              <a:t>www.youtube.com/watch?v=yym4DGfZDt8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557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pic>
        <p:nvPicPr>
          <p:cNvPr id="5" name="Picture 4" descr="Captura de Tela 2018-07-10 às 20.38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3" y="1654969"/>
            <a:ext cx="7833012" cy="21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0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endParaRPr lang="en-US" b="1" dirty="0"/>
          </a:p>
        </p:txBody>
      </p:sp>
      <p:pic>
        <p:nvPicPr>
          <p:cNvPr id="4" name="Picture 3" descr="size_960_16_9_pokemon-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1" y="2026660"/>
            <a:ext cx="6143625" cy="3071813"/>
          </a:xfrm>
          <a:prstGeom prst="rect">
            <a:avLst/>
          </a:prstGeom>
        </p:spPr>
      </p:pic>
      <p:pic>
        <p:nvPicPr>
          <p:cNvPr id="3" name="Picture 2" descr="share-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900">
            <a:off x="-317500" y="932260"/>
            <a:ext cx="5318125" cy="20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9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Web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Projeção</a:t>
            </a:r>
            <a:r>
              <a:rPr lang="en-US" dirty="0" smtClean="0"/>
              <a:t> </a:t>
            </a:r>
            <a:r>
              <a:rPr lang="en-US" dirty="0" err="1" smtClean="0"/>
              <a:t>mapeada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Resultado de imagem para projecao mapeada realidade aument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23678"/>
            <a:ext cx="4392488" cy="292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26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Web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323528" y="444395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linkClick r:id="rId2"/>
              </a:rPr>
              <a:t>https://</a:t>
            </a:r>
            <a:r>
              <a:rPr lang="pt-BR" dirty="0" smtClean="0">
                <a:hlinkClick r:id="rId2"/>
              </a:rPr>
              <a:t>goo.gl/2KqNf3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275606"/>
            <a:ext cx="3168352" cy="371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9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Realidade</a:t>
            </a:r>
            <a:r>
              <a:rPr lang="en-US" b="1" dirty="0" smtClean="0"/>
              <a:t> </a:t>
            </a:r>
            <a:r>
              <a:rPr lang="en-US" b="1" dirty="0" err="1" smtClean="0"/>
              <a:t>Aumentada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Web</a:t>
            </a:r>
            <a:endParaRPr lang="en-US" b="1" dirty="0"/>
          </a:p>
        </p:txBody>
      </p:sp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3598"/>
            <a:ext cx="7200800" cy="377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0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 do </a:t>
            </a:r>
            <a:r>
              <a:rPr lang="en-US" dirty="0" err="1" smtClean="0"/>
              <a:t>FLARToolKit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71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 do </a:t>
            </a:r>
            <a:r>
              <a:rPr lang="en-US" dirty="0" err="1" smtClean="0"/>
              <a:t>FLARToolKit</a:t>
            </a:r>
            <a:endParaRPr lang="en-US" dirty="0" smtClean="0"/>
          </a:p>
          <a:p>
            <a:r>
              <a:rPr lang="en-US" dirty="0" smtClean="0"/>
              <a:t>Port do </a:t>
            </a:r>
            <a:r>
              <a:rPr lang="en-US" dirty="0" err="1" smtClean="0"/>
              <a:t>NyARToolKit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48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 do </a:t>
            </a:r>
            <a:r>
              <a:rPr lang="en-US" dirty="0" err="1" smtClean="0"/>
              <a:t>FLARToolKit</a:t>
            </a:r>
            <a:endParaRPr lang="en-US" dirty="0" smtClean="0"/>
          </a:p>
          <a:p>
            <a:r>
              <a:rPr lang="en-US" dirty="0" smtClean="0"/>
              <a:t>Port do </a:t>
            </a:r>
            <a:r>
              <a:rPr lang="en-US" dirty="0" err="1" smtClean="0"/>
              <a:t>NyARToolKit</a:t>
            </a:r>
            <a:endParaRPr lang="en-US" dirty="0" smtClean="0"/>
          </a:p>
          <a:p>
            <a:r>
              <a:rPr lang="en-US" dirty="0" smtClean="0"/>
              <a:t>Port do </a:t>
            </a:r>
            <a:r>
              <a:rPr lang="en-US" dirty="0" err="1" smtClean="0"/>
              <a:t>ARToolKit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76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 do </a:t>
            </a:r>
            <a:r>
              <a:rPr lang="en-US" dirty="0" err="1" smtClean="0"/>
              <a:t>FLARToolKit</a:t>
            </a:r>
            <a:endParaRPr lang="en-US" dirty="0" smtClean="0"/>
          </a:p>
          <a:p>
            <a:r>
              <a:rPr lang="en-US" dirty="0" smtClean="0"/>
              <a:t>Port do </a:t>
            </a:r>
            <a:r>
              <a:rPr lang="en-US" dirty="0" err="1" smtClean="0"/>
              <a:t>NyARToolKit</a:t>
            </a:r>
            <a:endParaRPr lang="en-US" dirty="0" smtClean="0"/>
          </a:p>
          <a:p>
            <a:r>
              <a:rPr lang="en-US" dirty="0" smtClean="0"/>
              <a:t>Port do </a:t>
            </a:r>
            <a:r>
              <a:rPr lang="en-US" dirty="0" err="1" smtClean="0"/>
              <a:t>ARToolKit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380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ARToolKit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Biblioteca Open </a:t>
            </a:r>
            <a:r>
              <a:rPr lang="pt-BR" dirty="0" err="1" smtClean="0"/>
              <a:t>source</a:t>
            </a:r>
            <a:endParaRPr lang="pt-BR" dirty="0" smtClean="0"/>
          </a:p>
          <a:p>
            <a:r>
              <a:rPr lang="pt-BR" dirty="0" smtClean="0"/>
              <a:t>Detecta os marcadores</a:t>
            </a:r>
          </a:p>
          <a:p>
            <a:r>
              <a:rPr lang="pt-BR" dirty="0" smtClean="0"/>
              <a:t>Possibilita detecção, ajustes e orientação para adicionar objetos virtuais</a:t>
            </a:r>
          </a:p>
          <a:p>
            <a:r>
              <a:rPr lang="pt-BR" dirty="0" smtClean="0"/>
              <a:t>Manipular </a:t>
            </a:r>
            <a:r>
              <a:rPr lang="pt-BR" smtClean="0"/>
              <a:t>os objetos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3546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7527925" cy="33944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Editor de HTML</a:t>
            </a:r>
          </a:p>
          <a:p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HTML e </a:t>
            </a:r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err="1" smtClean="0"/>
              <a:t>Navegador</a:t>
            </a:r>
            <a:r>
              <a:rPr lang="en-US" dirty="0" smtClean="0"/>
              <a:t> Web </a:t>
            </a:r>
            <a:r>
              <a:rPr lang="en-US" dirty="0" err="1" smtClean="0"/>
              <a:t>WebRTC</a:t>
            </a:r>
            <a:r>
              <a:rPr lang="en-US" dirty="0" smtClean="0"/>
              <a:t> (Real Time Communications) com </a:t>
            </a:r>
            <a:r>
              <a:rPr lang="en-US" dirty="0" err="1" smtClean="0"/>
              <a:t>suporte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e </a:t>
            </a:r>
            <a:r>
              <a:rPr lang="en-US" dirty="0" err="1" smtClean="0"/>
              <a:t>vídeo</a:t>
            </a:r>
            <a:endParaRPr lang="en-US" dirty="0" smtClean="0"/>
          </a:p>
          <a:p>
            <a:r>
              <a:rPr lang="en-US" dirty="0" err="1" smtClean="0"/>
              <a:t>WebGL</a:t>
            </a:r>
            <a:endParaRPr lang="en-US" dirty="0" smtClean="0"/>
          </a:p>
          <a:p>
            <a:r>
              <a:rPr lang="en-US" dirty="0" smtClean="0"/>
              <a:t>Webcam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071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WebGL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7527925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Web Graphic Library</a:t>
            </a:r>
          </a:p>
          <a:p>
            <a:r>
              <a:rPr lang="en-US" dirty="0" err="1" smtClean="0"/>
              <a:t>Baseado</a:t>
            </a:r>
            <a:r>
              <a:rPr lang="en-US" dirty="0" smtClean="0"/>
              <a:t> no OpenGL</a:t>
            </a:r>
          </a:p>
          <a:p>
            <a:r>
              <a:rPr lang="en-US" dirty="0" smtClean="0"/>
              <a:t>&gt; HTML 5</a:t>
            </a:r>
          </a:p>
          <a:p>
            <a:r>
              <a:rPr lang="en-US" dirty="0" err="1" smtClean="0"/>
              <a:t>Escrito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2D </a:t>
            </a:r>
            <a:r>
              <a:rPr lang="en-US" dirty="0" err="1" smtClean="0"/>
              <a:t>ou</a:t>
            </a:r>
            <a:r>
              <a:rPr lang="en-US" dirty="0" smtClean="0"/>
              <a:t> 3D</a:t>
            </a:r>
          </a:p>
          <a:p>
            <a:r>
              <a:rPr lang="en-US" dirty="0" err="1" smtClean="0"/>
              <a:t>Permite</a:t>
            </a:r>
            <a:r>
              <a:rPr lang="en-US" dirty="0" smtClean="0"/>
              <a:t> a </a:t>
            </a:r>
            <a:r>
              <a:rPr lang="en-US" dirty="0" err="1" smtClean="0"/>
              <a:t>utilização</a:t>
            </a:r>
            <a:r>
              <a:rPr lang="en-US" dirty="0" smtClean="0"/>
              <a:t> de </a:t>
            </a:r>
            <a:r>
              <a:rPr lang="en-US" dirty="0" err="1" smtClean="0"/>
              <a:t>gráficos</a:t>
            </a:r>
            <a:r>
              <a:rPr lang="en-US" dirty="0" smtClean="0"/>
              <a:t> no </a:t>
            </a:r>
            <a:r>
              <a:rPr lang="en-US" dirty="0" err="1" smtClean="0"/>
              <a:t>fundo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outra</a:t>
            </a:r>
            <a:r>
              <a:rPr lang="en-US" dirty="0" smtClean="0"/>
              <a:t> parte de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página</a:t>
            </a:r>
            <a:r>
              <a:rPr lang="en-US" dirty="0" smtClean="0"/>
              <a:t> web</a:t>
            </a:r>
          </a:p>
          <a:p>
            <a:r>
              <a:rPr lang="en-US" dirty="0" err="1" smtClean="0"/>
              <a:t>Processado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GPU</a:t>
            </a:r>
          </a:p>
        </p:txBody>
      </p:sp>
    </p:spTree>
    <p:extLst>
      <p:ext uri="{BB962C8B-B14F-4D97-AF65-F5344CB8AC3E}">
        <p14:creationId xmlns:p14="http://schemas.microsoft.com/office/powerpoint/2010/main" val="627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Magi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7527925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Biblioteca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gerar</a:t>
            </a:r>
            <a:r>
              <a:rPr lang="en-US" dirty="0" smtClean="0"/>
              <a:t> </a:t>
            </a:r>
            <a:r>
              <a:rPr lang="en-US" dirty="0" err="1" smtClean="0"/>
              <a:t>gráficos</a:t>
            </a:r>
            <a:r>
              <a:rPr lang="en-US" dirty="0" smtClean="0"/>
              <a:t> 3D</a:t>
            </a:r>
          </a:p>
          <a:p>
            <a:r>
              <a:rPr lang="en-US" dirty="0" err="1" smtClean="0"/>
              <a:t>Baseado</a:t>
            </a:r>
            <a:r>
              <a:rPr lang="en-US" dirty="0" smtClean="0"/>
              <a:t> no </a:t>
            </a:r>
            <a:r>
              <a:rPr lang="en-US" dirty="0" err="1" smtClean="0"/>
              <a:t>WebGL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22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three.js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7527925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Biblioteca</a:t>
            </a:r>
            <a:r>
              <a:rPr lang="en-US" dirty="0" smtClean="0"/>
              <a:t> </a:t>
            </a:r>
            <a:r>
              <a:rPr lang="en-US" dirty="0" err="1" smtClean="0"/>
              <a:t>javascript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gerar</a:t>
            </a:r>
            <a:r>
              <a:rPr lang="en-US" dirty="0" smtClean="0"/>
              <a:t> </a:t>
            </a:r>
            <a:r>
              <a:rPr lang="en-US" dirty="0" err="1" smtClean="0"/>
              <a:t>elementos</a:t>
            </a:r>
            <a:r>
              <a:rPr lang="en-US" dirty="0" smtClean="0"/>
              <a:t> 3D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maneira</a:t>
            </a:r>
            <a:r>
              <a:rPr lang="en-US" dirty="0" smtClean="0"/>
              <a:t> </a:t>
            </a:r>
            <a:r>
              <a:rPr lang="en-US" dirty="0" err="1" smtClean="0"/>
              <a:t>fácil</a:t>
            </a:r>
            <a:r>
              <a:rPr lang="en-US" dirty="0" smtClean="0"/>
              <a:t> e </a:t>
            </a:r>
            <a:r>
              <a:rPr lang="en-US" dirty="0" err="1" smtClean="0"/>
              <a:t>leve</a:t>
            </a:r>
            <a:endParaRPr lang="en-US" dirty="0" smtClean="0"/>
          </a:p>
          <a:p>
            <a:r>
              <a:rPr lang="en-US" dirty="0" err="1" smtClean="0"/>
              <a:t>Cria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de um </a:t>
            </a:r>
            <a:r>
              <a:rPr lang="en-US" dirty="0" err="1" smtClean="0"/>
              <a:t>objeto</a:t>
            </a:r>
            <a:r>
              <a:rPr lang="en-US" dirty="0" smtClean="0"/>
              <a:t> HTML</a:t>
            </a:r>
          </a:p>
          <a:p>
            <a:r>
              <a:rPr lang="en-US" dirty="0" err="1" smtClean="0"/>
              <a:t>Adicionar</a:t>
            </a:r>
            <a:r>
              <a:rPr lang="en-US" dirty="0" smtClean="0"/>
              <a:t> </a:t>
            </a:r>
            <a:r>
              <a:rPr lang="en-US" dirty="0" err="1" smtClean="0"/>
              <a:t>elementos</a:t>
            </a:r>
            <a:endParaRPr lang="en-US" dirty="0" smtClean="0"/>
          </a:p>
          <a:p>
            <a:r>
              <a:rPr lang="en-US" dirty="0" smtClean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09643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three.js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7527925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Geometria</a:t>
            </a:r>
            <a:r>
              <a:rPr lang="en-US" dirty="0" smtClean="0"/>
              <a:t> </a:t>
            </a:r>
            <a:r>
              <a:rPr lang="en-US" dirty="0" err="1" smtClean="0"/>
              <a:t>utilizando</a:t>
            </a:r>
            <a:r>
              <a:rPr lang="en-US" dirty="0" smtClean="0"/>
              <a:t> </a:t>
            </a:r>
            <a:r>
              <a:rPr lang="en-US" dirty="0"/>
              <a:t>JSON: </a:t>
            </a:r>
            <a:r>
              <a:rPr lang="en-US" dirty="0">
                <a:hlinkClick r:id="rId2"/>
              </a:rPr>
              <a:t>https://threejs.org/examples/</a:t>
            </a:r>
            <a:r>
              <a:rPr lang="en-US" dirty="0" smtClean="0">
                <a:hlinkClick r:id="rId2"/>
              </a:rPr>
              <a:t>webgl_geometry_colors_json.html</a:t>
            </a:r>
            <a:endParaRPr lang="en-US" dirty="0" smtClean="0"/>
          </a:p>
          <a:p>
            <a:r>
              <a:rPr lang="en-US" dirty="0" smtClean="0"/>
              <a:t>Oat The Goat: </a:t>
            </a:r>
            <a:r>
              <a:rPr lang="pt-BR" dirty="0">
                <a:hlinkClick r:id="rId3"/>
              </a:rPr>
              <a:t>http://oatthegoat.co.nz</a:t>
            </a:r>
            <a:r>
              <a:rPr lang="pt-BR" dirty="0" smtClean="0">
                <a:hlinkClick r:id="rId3"/>
              </a:rPr>
              <a:t>/</a:t>
            </a:r>
            <a:r>
              <a:rPr lang="pt-BR" dirty="0" smtClean="0"/>
              <a:t>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38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8435279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Vantagens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Maioria</a:t>
            </a:r>
            <a:r>
              <a:rPr lang="en-US" dirty="0" smtClean="0"/>
              <a:t> dos </a:t>
            </a:r>
            <a:r>
              <a:rPr lang="en-US" dirty="0" err="1" smtClean="0"/>
              <a:t>programadores</a:t>
            </a:r>
            <a:r>
              <a:rPr lang="en-US" dirty="0" smtClean="0"/>
              <a:t> Web </a:t>
            </a:r>
            <a:r>
              <a:rPr lang="en-US" dirty="0" err="1" smtClean="0"/>
              <a:t>conhecem</a:t>
            </a:r>
            <a:r>
              <a:rPr lang="en-US" dirty="0" smtClean="0"/>
              <a:t> </a:t>
            </a:r>
            <a:r>
              <a:rPr lang="en-US" dirty="0" err="1" smtClean="0"/>
              <a:t>Javascript</a:t>
            </a:r>
            <a:endParaRPr lang="en-US" dirty="0" smtClean="0"/>
          </a:p>
          <a:p>
            <a:pPr lvl="1"/>
            <a:r>
              <a:rPr lang="en-US" dirty="0" err="1" smtClean="0"/>
              <a:t>Utilização</a:t>
            </a:r>
            <a:r>
              <a:rPr lang="en-US" dirty="0" smtClean="0"/>
              <a:t> de </a:t>
            </a:r>
            <a:r>
              <a:rPr lang="en-US" dirty="0" err="1" smtClean="0"/>
              <a:t>outras</a:t>
            </a:r>
            <a:r>
              <a:rPr lang="en-US" dirty="0" smtClean="0"/>
              <a:t> APIs do HTML5</a:t>
            </a:r>
          </a:p>
          <a:p>
            <a:pPr lvl="1"/>
            <a:r>
              <a:rPr lang="en-US" dirty="0" err="1" smtClean="0"/>
              <a:t>Possibilidade</a:t>
            </a:r>
            <a:r>
              <a:rPr lang="en-US" dirty="0" smtClean="0"/>
              <a:t> de </a:t>
            </a:r>
            <a:r>
              <a:rPr lang="en-US" dirty="0" err="1" smtClean="0"/>
              <a:t>troca</a:t>
            </a:r>
            <a:r>
              <a:rPr lang="en-US" dirty="0" smtClean="0"/>
              <a:t> de dados com </a:t>
            </a:r>
            <a:r>
              <a:rPr lang="en-US" dirty="0" err="1" smtClean="0"/>
              <a:t>outras</a:t>
            </a:r>
            <a:r>
              <a:rPr lang="en-US" dirty="0" smtClean="0"/>
              <a:t> </a:t>
            </a:r>
            <a:r>
              <a:rPr lang="en-US" dirty="0" err="1" smtClean="0"/>
              <a:t>linguagens</a:t>
            </a:r>
            <a:r>
              <a:rPr lang="en-US" dirty="0" smtClean="0"/>
              <a:t> de </a:t>
            </a:r>
            <a:r>
              <a:rPr lang="en-US" dirty="0" err="1" smtClean="0"/>
              <a:t>programação</a:t>
            </a:r>
            <a:endParaRPr lang="en-US" dirty="0" smtClean="0"/>
          </a:p>
          <a:p>
            <a:pPr lvl="1"/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utilizar</a:t>
            </a:r>
            <a:r>
              <a:rPr lang="en-US" dirty="0"/>
              <a:t>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bibliotecas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frameworks </a:t>
            </a:r>
            <a:r>
              <a:rPr lang="en-US" dirty="0" err="1"/>
              <a:t>Javascript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034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6924675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Vantagens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Imagens</a:t>
            </a:r>
            <a:endParaRPr lang="en-US" dirty="0" smtClean="0"/>
          </a:p>
          <a:p>
            <a:pPr lvl="1"/>
            <a:r>
              <a:rPr lang="en-US" dirty="0" err="1" smtClean="0"/>
              <a:t>Utilização</a:t>
            </a:r>
            <a:r>
              <a:rPr lang="en-US" dirty="0" smtClean="0"/>
              <a:t> de </a:t>
            </a:r>
            <a:r>
              <a:rPr lang="en-US" dirty="0" err="1" smtClean="0"/>
              <a:t>Objetos</a:t>
            </a:r>
            <a:r>
              <a:rPr lang="en-US" dirty="0" smtClean="0"/>
              <a:t> 3D</a:t>
            </a:r>
          </a:p>
          <a:p>
            <a:pPr lvl="2"/>
            <a:r>
              <a:rPr lang="en-US" dirty="0" err="1" smtClean="0"/>
              <a:t>three.js</a:t>
            </a:r>
            <a:r>
              <a:rPr lang="en-US" dirty="0" smtClean="0"/>
              <a:t>	</a:t>
            </a:r>
          </a:p>
          <a:p>
            <a:pPr lvl="2"/>
            <a:r>
              <a:rPr lang="en-US" dirty="0" smtClean="0"/>
              <a:t>magi</a:t>
            </a:r>
          </a:p>
          <a:p>
            <a:pPr lvl="1"/>
            <a:r>
              <a:rPr lang="en-US" dirty="0" err="1" smtClean="0"/>
              <a:t>Interagir</a:t>
            </a:r>
            <a:r>
              <a:rPr lang="en-US" dirty="0" smtClean="0"/>
              <a:t> com outros </a:t>
            </a:r>
            <a:r>
              <a:rPr lang="en-US" dirty="0" err="1" smtClean="0"/>
              <a:t>objetos</a:t>
            </a:r>
            <a:r>
              <a:rPr lang="en-US" dirty="0" smtClean="0"/>
              <a:t> HTML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157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6924675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Desvantagens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Permissão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Webcam</a:t>
            </a:r>
          </a:p>
          <a:p>
            <a:pPr lvl="1"/>
            <a:r>
              <a:rPr lang="en-US" dirty="0" smtClean="0"/>
              <a:t>Se </a:t>
            </a:r>
            <a:r>
              <a:rPr lang="en-US" dirty="0" err="1" smtClean="0"/>
              <a:t>utilizar</a:t>
            </a:r>
            <a:r>
              <a:rPr lang="en-US" dirty="0" smtClean="0"/>
              <a:t> a internet </a:t>
            </a:r>
            <a:r>
              <a:rPr lang="en-US" dirty="0" err="1" smtClean="0"/>
              <a:t>demora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carregamento</a:t>
            </a:r>
            <a:endParaRPr lang="en-US" dirty="0" smtClean="0"/>
          </a:p>
          <a:p>
            <a:pPr lvl="1"/>
            <a:r>
              <a:rPr lang="en-US" dirty="0" err="1" smtClean="0"/>
              <a:t>Objetos</a:t>
            </a:r>
            <a:r>
              <a:rPr lang="en-US" dirty="0" smtClean="0"/>
              <a:t> 3D</a:t>
            </a:r>
          </a:p>
          <a:p>
            <a:pPr lvl="1"/>
            <a:r>
              <a:rPr lang="en-US" dirty="0" smtClean="0"/>
              <a:t>Blender -&gt; JSON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00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6924675" cy="3394472"/>
          </a:xfrm>
        </p:spPr>
        <p:txBody>
          <a:bodyPr>
            <a:normAutofit/>
          </a:bodyPr>
          <a:lstStyle/>
          <a:p>
            <a:r>
              <a:rPr lang="x-none" dirty="0" smtClean="0"/>
              <a:t>Utiliza marcadores fiduciais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mark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1" y="1976437"/>
            <a:ext cx="3794125" cy="284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0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pic>
        <p:nvPicPr>
          <p:cNvPr id="6" name="Picture 5" descr="jsartoolkit-markers-contactsheet-0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45"/>
          <a:stretch/>
        </p:blipFill>
        <p:spPr>
          <a:xfrm>
            <a:off x="457201" y="1135250"/>
            <a:ext cx="6944371" cy="36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  <p:pic>
        <p:nvPicPr>
          <p:cNvPr id="3" name="Picture 2" descr="jsartoolkit-markers-contactsheet-0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53"/>
          <a:stretch/>
        </p:blipFill>
        <p:spPr>
          <a:xfrm>
            <a:off x="334124" y="1568185"/>
            <a:ext cx="6918358" cy="122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7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 smtClean="0"/>
              <a:t>JSARToolKit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25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ARCore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1168400"/>
            <a:ext cx="5689327" cy="3402013"/>
          </a:xfrm>
        </p:spPr>
        <p:txBody>
          <a:bodyPr/>
          <a:lstStyle/>
          <a:p>
            <a:r>
              <a:rPr lang="pt-BR" dirty="0" smtClean="0"/>
              <a:t>Google</a:t>
            </a:r>
          </a:p>
          <a:p>
            <a:r>
              <a:rPr lang="pt-BR" dirty="0" smtClean="0"/>
              <a:t>Samsung</a:t>
            </a:r>
          </a:p>
          <a:p>
            <a:r>
              <a:rPr lang="pt-BR" dirty="0" smtClean="0"/>
              <a:t>LG</a:t>
            </a:r>
          </a:p>
          <a:p>
            <a:r>
              <a:rPr lang="pt-BR" dirty="0" smtClean="0"/>
              <a:t>Pixel</a:t>
            </a:r>
          </a:p>
          <a:p>
            <a:r>
              <a:rPr lang="pt-BR" dirty="0" smtClean="0"/>
              <a:t>Asus</a:t>
            </a:r>
          </a:p>
          <a:p>
            <a:r>
              <a:rPr lang="pt-BR" dirty="0" err="1" smtClean="0"/>
              <a:t>Huawei</a:t>
            </a:r>
            <a:endParaRPr lang="pt-BR" dirty="0"/>
          </a:p>
        </p:txBody>
      </p:sp>
      <p:pic>
        <p:nvPicPr>
          <p:cNvPr id="1028" name="Picture 4" descr="https://tecnoblog.net/wp-content/uploads/2018/02/google-arcore-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31590"/>
            <a:ext cx="1947664" cy="338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7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ARCore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1168400"/>
            <a:ext cx="5689327" cy="3402013"/>
          </a:xfrm>
        </p:spPr>
        <p:txBody>
          <a:bodyPr/>
          <a:lstStyle/>
          <a:p>
            <a:r>
              <a:rPr lang="pt-BR" dirty="0" smtClean="0"/>
              <a:t>Google</a:t>
            </a:r>
          </a:p>
          <a:p>
            <a:r>
              <a:rPr lang="pt-BR" dirty="0" smtClean="0"/>
              <a:t>Samsung</a:t>
            </a:r>
          </a:p>
          <a:p>
            <a:r>
              <a:rPr lang="pt-BR" dirty="0" smtClean="0"/>
              <a:t>LG</a:t>
            </a:r>
          </a:p>
          <a:p>
            <a:r>
              <a:rPr lang="pt-BR" dirty="0" smtClean="0"/>
              <a:t>Pixel</a:t>
            </a:r>
          </a:p>
          <a:p>
            <a:r>
              <a:rPr lang="pt-BR" dirty="0" smtClean="0"/>
              <a:t>Asus</a:t>
            </a:r>
          </a:p>
          <a:p>
            <a:r>
              <a:rPr lang="pt-BR" dirty="0" err="1" smtClean="0"/>
              <a:t>Huawei</a:t>
            </a:r>
            <a:endParaRPr lang="pt-BR" dirty="0"/>
          </a:p>
        </p:txBody>
      </p:sp>
      <p:pic>
        <p:nvPicPr>
          <p:cNvPr id="1028" name="Picture 4" descr="https://tecnoblog.net/wp-content/uploads/2018/02/google-arcore-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31590"/>
            <a:ext cx="1947664" cy="338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tecnoblog.net/wp-content/uploads/2018/02/google-arcore-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688" y="1121028"/>
            <a:ext cx="2016224" cy="369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3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Apple ARKIT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1168400"/>
            <a:ext cx="6337399" cy="340201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3074" name="Picture 2" descr="https://developer.apple.com/assets/elements/icons/arkit/arkit-96x9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347614"/>
            <a:ext cx="165618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eveloper.apple.com/ios/images/arkit2-device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38278"/>
            <a:ext cx="5400600" cy="375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526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Links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AR.js</a:t>
            </a:r>
            <a:r>
              <a:rPr lang="en-US" dirty="0" smtClean="0"/>
              <a:t>: </a:t>
            </a:r>
            <a:r>
              <a:rPr lang="fr-FR" dirty="0" smtClean="0">
                <a:hlinkClick r:id="rId2"/>
              </a:rPr>
              <a:t>https://github.com/jeromeetienne/AR.js</a:t>
            </a:r>
            <a:r>
              <a:rPr lang="fr-FR" dirty="0" smtClean="0"/>
              <a:t> </a:t>
            </a:r>
          </a:p>
          <a:p>
            <a:r>
              <a:rPr lang="en-US" dirty="0" err="1" smtClean="0"/>
              <a:t>ARKit</a:t>
            </a:r>
            <a:r>
              <a:rPr lang="en-US" dirty="0" smtClean="0"/>
              <a:t> 2 (Apple): </a:t>
            </a:r>
            <a:r>
              <a:rPr lang="en-US" dirty="0" smtClean="0">
                <a:hlinkClick r:id="rId3"/>
              </a:rPr>
              <a:t>https://developer.apple.com/arkit/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fr-FR" dirty="0" smtClean="0">
                <a:hlinkClick r:id="rId4"/>
              </a:rPr>
              <a:t>https://www.apple.com/br/ios/augmented-reality/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ARToolKitJS</a:t>
            </a:r>
            <a:r>
              <a:rPr lang="fr-FR" dirty="0" smtClean="0"/>
              <a:t>: </a:t>
            </a:r>
            <a:r>
              <a:rPr lang="en-US" dirty="0" smtClean="0">
                <a:hlinkClick r:id="rId5"/>
              </a:rPr>
              <a:t>https://github.com/artoolkit/jsartoolkit5</a:t>
            </a:r>
            <a:r>
              <a:rPr lang="en-US" dirty="0" smtClean="0"/>
              <a:t> </a:t>
            </a:r>
            <a:endParaRPr lang="fr-FR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373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Links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0156"/>
            <a:ext cx="8229600" cy="3344466"/>
          </a:xfrm>
        </p:spPr>
        <p:txBody>
          <a:bodyPr>
            <a:normAutofit/>
          </a:bodyPr>
          <a:lstStyle/>
          <a:p>
            <a:r>
              <a:rPr lang="x-none" dirty="0" smtClean="0"/>
              <a:t>JSARToolKit: </a:t>
            </a:r>
            <a:r>
              <a:rPr lang="en-US" dirty="0" smtClean="0">
                <a:hlinkClick r:id="rId2"/>
              </a:rPr>
              <a:t>https://github.com/kig/JSARToolKit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NyARToolkit</a:t>
            </a:r>
            <a:r>
              <a:rPr lang="en-US" dirty="0" smtClean="0"/>
              <a:t>: </a:t>
            </a:r>
            <a:r>
              <a:rPr lang="tr-TR" dirty="0" smtClean="0">
                <a:hlinkClick r:id="rId3"/>
              </a:rPr>
              <a:t>http://nyatla.jp/nyartoolkit/wp/</a:t>
            </a:r>
            <a:r>
              <a:rPr lang="tr-TR" dirty="0" smtClean="0"/>
              <a:t> </a:t>
            </a:r>
          </a:p>
          <a:p>
            <a:r>
              <a:rPr lang="fr-FR" dirty="0" err="1" smtClean="0"/>
              <a:t>FLARToolKit</a:t>
            </a:r>
            <a:r>
              <a:rPr lang="fr-FR" dirty="0" smtClean="0"/>
              <a:t>: </a:t>
            </a:r>
            <a:r>
              <a:rPr lang="en-US" dirty="0" smtClean="0">
                <a:hlinkClick r:id="rId4"/>
              </a:rPr>
              <a:t>http://www.libspark.org/wiki/saqoosha/FLARToolKit/en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ARToolKit</a:t>
            </a:r>
            <a:r>
              <a:rPr lang="en-US" dirty="0" smtClean="0"/>
              <a:t>: </a:t>
            </a:r>
            <a:r>
              <a:rPr lang="en-US" dirty="0" smtClean="0">
                <a:hlinkClick r:id="rId5"/>
              </a:rPr>
              <a:t>http://www.hitl.washington.edu/artoolkit/</a:t>
            </a:r>
            <a:r>
              <a:rPr lang="en-US" dirty="0" smtClean="0"/>
              <a:t> </a:t>
            </a:r>
            <a:endParaRPr lang="fr-FR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546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Links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0156"/>
            <a:ext cx="8229600" cy="3344466"/>
          </a:xfrm>
        </p:spPr>
        <p:txBody>
          <a:bodyPr>
            <a:normAutofit/>
          </a:bodyPr>
          <a:lstStyle/>
          <a:p>
            <a:r>
              <a:rPr lang="x-none" dirty="0" smtClean="0"/>
              <a:t>three.js: </a:t>
            </a:r>
            <a:r>
              <a:rPr lang="en-US" dirty="0" smtClean="0">
                <a:hlinkClick r:id="rId2"/>
              </a:rPr>
              <a:t>https://threejs.org/</a:t>
            </a:r>
            <a:r>
              <a:rPr lang="en-US" dirty="0" smtClean="0"/>
              <a:t> </a:t>
            </a:r>
          </a:p>
          <a:p>
            <a:r>
              <a:rPr lang="en-US" dirty="0" smtClean="0"/>
              <a:t>Tutorial: </a:t>
            </a:r>
            <a:r>
              <a:rPr lang="en-US" dirty="0" smtClean="0">
                <a:hlinkClick r:id="rId3"/>
              </a:rPr>
              <a:t>https://www.html5rocks.com/pt/tutorials/webgl/jsartoolkit_webrtc/</a:t>
            </a:r>
            <a:r>
              <a:rPr lang="en-US" dirty="0" smtClean="0"/>
              <a:t> </a:t>
            </a:r>
          </a:p>
          <a:p>
            <a:r>
              <a:rPr lang="en-US" dirty="0"/>
              <a:t>Magi: </a:t>
            </a:r>
            <a:r>
              <a:rPr lang="en-US" dirty="0">
                <a:hlinkClick r:id="rId4"/>
              </a:rPr>
              <a:t>https://github.com/kig/</a:t>
            </a:r>
            <a:r>
              <a:rPr lang="en-US" dirty="0" smtClean="0">
                <a:hlinkClick r:id="rId4"/>
              </a:rPr>
              <a:t>magi</a:t>
            </a:r>
            <a:r>
              <a:rPr lang="en-US" dirty="0" smtClean="0"/>
              <a:t> </a:t>
            </a:r>
            <a:endParaRPr lang="fr-FR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13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316" y="699542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/>
          </p:cNvSpPr>
          <p:nvPr/>
        </p:nvSpPr>
        <p:spPr>
          <a:xfrm>
            <a:off x="611188" y="3723878"/>
            <a:ext cx="7848600" cy="4320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pt-BR" sz="2000" b="1" dirty="0" smtClean="0"/>
              <a:t>www.professorburnes.com</a:t>
            </a:r>
          </a:p>
          <a:p>
            <a:pPr marL="0" indent="0" algn="ctr">
              <a:buNone/>
            </a:pPr>
            <a:r>
              <a:rPr lang="pt-BR" altLang="pt-BR" sz="2000" b="1" dirty="0" smtClean="0"/>
              <a:t>burnes@professorburnes.com </a:t>
            </a:r>
          </a:p>
          <a:p>
            <a:pPr marL="0" indent="0" algn="ctr">
              <a:buNone/>
            </a:pPr>
            <a:r>
              <a:rPr lang="pt-BR" altLang="pt-BR" sz="2000" b="1" dirty="0"/>
              <a:t>f</a:t>
            </a:r>
            <a:r>
              <a:rPr lang="pt-BR" altLang="pt-BR" sz="2000" b="1" dirty="0" smtClean="0"/>
              <a:t>acebook.com/</a:t>
            </a:r>
            <a:r>
              <a:rPr lang="pt-BR" altLang="pt-BR" sz="2000" b="1" dirty="0" err="1" smtClean="0"/>
              <a:t>oburnes</a:t>
            </a:r>
            <a:endParaRPr lang="pt-BR" altLang="pt-BR" sz="2000" b="1" dirty="0" smtClean="0"/>
          </a:p>
        </p:txBody>
      </p:sp>
      <p:pic>
        <p:nvPicPr>
          <p:cNvPr id="4" name="Picture 5" descr="Burn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350" y="2948595"/>
            <a:ext cx="1205236" cy="1982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</TotalTime>
  <Words>471</Words>
  <Application>Microsoft Office PowerPoint</Application>
  <PresentationFormat>Apresentação na tela (16:9)</PresentationFormat>
  <Paragraphs>148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41</vt:i4>
      </vt:variant>
    </vt:vector>
  </HeadingPairs>
  <TitlesOfParts>
    <vt:vector size="43" baseType="lpstr">
      <vt:lpstr>modelo_open4education</vt:lpstr>
      <vt:lpstr>Personalizar design</vt:lpstr>
      <vt:lpstr>Realidade Virtual:  Realidade aumentada na Web</vt:lpstr>
      <vt:lpstr>Agenda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</vt:lpstr>
      <vt:lpstr>Realidade Aumentada na Web</vt:lpstr>
      <vt:lpstr>Realidade Aumentada na Web</vt:lpstr>
      <vt:lpstr>Realidade Aumentada na Web</vt:lpstr>
      <vt:lpstr>JSARToolKit</vt:lpstr>
      <vt:lpstr>JSARToolKit</vt:lpstr>
      <vt:lpstr>JSARToolKit</vt:lpstr>
      <vt:lpstr>JSARToolKit</vt:lpstr>
      <vt:lpstr>ARToolKit</vt:lpstr>
      <vt:lpstr>JSARToolKit</vt:lpstr>
      <vt:lpstr>WebGL</vt:lpstr>
      <vt:lpstr>Magi</vt:lpstr>
      <vt:lpstr>three.js</vt:lpstr>
      <vt:lpstr>three.js</vt:lpstr>
      <vt:lpstr>JSARToolKit</vt:lpstr>
      <vt:lpstr>JSARToolKit</vt:lpstr>
      <vt:lpstr>JSARToolKit</vt:lpstr>
      <vt:lpstr>JSARToolKit</vt:lpstr>
      <vt:lpstr>JSARToolKit</vt:lpstr>
      <vt:lpstr>JSARToolKit</vt:lpstr>
      <vt:lpstr>JSARToolKit</vt:lpstr>
      <vt:lpstr>ARCore</vt:lpstr>
      <vt:lpstr>ARCore</vt:lpstr>
      <vt:lpstr>Apple ARKIT</vt:lpstr>
      <vt:lpstr>Links</vt:lpstr>
      <vt:lpstr>Links</vt:lpstr>
      <vt:lpstr>Links</vt:lpstr>
      <vt:lpstr>Apresentação do PowerPoint</vt:lpstr>
    </vt:vector>
  </TitlesOfParts>
  <Company>Globalcode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Anderson e Rosangela Fernandes</cp:lastModifiedBy>
  <cp:revision>102</cp:revision>
  <dcterms:created xsi:type="dcterms:W3CDTF">2008-09-08T18:46:53Z</dcterms:created>
  <dcterms:modified xsi:type="dcterms:W3CDTF">2018-12-08T04:09:17Z</dcterms:modified>
</cp:coreProperties>
</file>